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8" r:id="rId3"/>
    <p:sldId id="265" r:id="rId4"/>
    <p:sldId id="266" r:id="rId5"/>
    <p:sldId id="260" r:id="rId6"/>
    <p:sldId id="261" r:id="rId7"/>
    <p:sldId id="262" r:id="rId8"/>
    <p:sldId id="263" r:id="rId9"/>
    <p:sldId id="264" r:id="rId10"/>
    <p:sldId id="267"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8FDD6B-3E90-4892-B9F0-325A68BF2444}" type="datetimeFigureOut">
              <a:rPr lang="en-US" smtClean="0"/>
              <a:t>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5C4714-7CF3-4E08-B117-80D17D0AA330}" type="slidenum">
              <a:rPr lang="en-US" smtClean="0"/>
              <a:t>‹#›</a:t>
            </a:fld>
            <a:endParaRPr lang="en-US"/>
          </a:p>
        </p:txBody>
      </p:sp>
    </p:spTree>
    <p:extLst>
      <p:ext uri="{BB962C8B-B14F-4D97-AF65-F5344CB8AC3E}">
        <p14:creationId xmlns:p14="http://schemas.microsoft.com/office/powerpoint/2010/main" val="13891347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8FDD6B-3E90-4892-B9F0-325A68BF2444}" type="datetimeFigureOut">
              <a:rPr lang="en-US" smtClean="0"/>
              <a:t>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5C4714-7CF3-4E08-B117-80D17D0AA330}" type="slidenum">
              <a:rPr lang="en-US" smtClean="0"/>
              <a:t>‹#›</a:t>
            </a:fld>
            <a:endParaRPr lang="en-US"/>
          </a:p>
        </p:txBody>
      </p:sp>
    </p:spTree>
    <p:extLst>
      <p:ext uri="{BB962C8B-B14F-4D97-AF65-F5344CB8AC3E}">
        <p14:creationId xmlns:p14="http://schemas.microsoft.com/office/powerpoint/2010/main" val="232976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8FDD6B-3E90-4892-B9F0-325A68BF2444}" type="datetimeFigureOut">
              <a:rPr lang="en-US" smtClean="0"/>
              <a:t>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5C4714-7CF3-4E08-B117-80D17D0AA330}" type="slidenum">
              <a:rPr lang="en-US" smtClean="0"/>
              <a:t>‹#›</a:t>
            </a:fld>
            <a:endParaRPr lang="en-US"/>
          </a:p>
        </p:txBody>
      </p:sp>
    </p:spTree>
    <p:extLst>
      <p:ext uri="{BB962C8B-B14F-4D97-AF65-F5344CB8AC3E}">
        <p14:creationId xmlns:p14="http://schemas.microsoft.com/office/powerpoint/2010/main" val="1716840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8FDD6B-3E90-4892-B9F0-325A68BF2444}" type="datetimeFigureOut">
              <a:rPr lang="en-US" smtClean="0"/>
              <a:t>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5C4714-7CF3-4E08-B117-80D17D0AA330}" type="slidenum">
              <a:rPr lang="en-US" smtClean="0"/>
              <a:t>‹#›</a:t>
            </a:fld>
            <a:endParaRPr lang="en-US"/>
          </a:p>
        </p:txBody>
      </p:sp>
    </p:spTree>
    <p:extLst>
      <p:ext uri="{BB962C8B-B14F-4D97-AF65-F5344CB8AC3E}">
        <p14:creationId xmlns:p14="http://schemas.microsoft.com/office/powerpoint/2010/main" val="17893417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8FDD6B-3E90-4892-B9F0-325A68BF2444}" type="datetimeFigureOut">
              <a:rPr lang="en-US" smtClean="0"/>
              <a:t>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5C4714-7CF3-4E08-B117-80D17D0AA330}" type="slidenum">
              <a:rPr lang="en-US" smtClean="0"/>
              <a:t>‹#›</a:t>
            </a:fld>
            <a:endParaRPr lang="en-US"/>
          </a:p>
        </p:txBody>
      </p:sp>
    </p:spTree>
    <p:extLst>
      <p:ext uri="{BB962C8B-B14F-4D97-AF65-F5344CB8AC3E}">
        <p14:creationId xmlns:p14="http://schemas.microsoft.com/office/powerpoint/2010/main" val="18389031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8FDD6B-3E90-4892-B9F0-325A68BF2444}" type="datetimeFigureOut">
              <a:rPr lang="en-US" smtClean="0"/>
              <a:t>11/9/2015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5C4714-7CF3-4E08-B117-80D17D0AA330}" type="slidenum">
              <a:rPr lang="en-US" smtClean="0"/>
              <a:t>‹#›</a:t>
            </a:fld>
            <a:endParaRPr lang="en-US"/>
          </a:p>
        </p:txBody>
      </p:sp>
    </p:spTree>
    <p:extLst>
      <p:ext uri="{BB962C8B-B14F-4D97-AF65-F5344CB8AC3E}">
        <p14:creationId xmlns:p14="http://schemas.microsoft.com/office/powerpoint/2010/main" val="37272234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8FDD6B-3E90-4892-B9F0-325A68BF2444}" type="datetimeFigureOut">
              <a:rPr lang="en-US" smtClean="0"/>
              <a:t>11/9/2015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5C4714-7CF3-4E08-B117-80D17D0AA330}" type="slidenum">
              <a:rPr lang="en-US" smtClean="0"/>
              <a:t>‹#›</a:t>
            </a:fld>
            <a:endParaRPr lang="en-US"/>
          </a:p>
        </p:txBody>
      </p:sp>
    </p:spTree>
    <p:extLst>
      <p:ext uri="{BB962C8B-B14F-4D97-AF65-F5344CB8AC3E}">
        <p14:creationId xmlns:p14="http://schemas.microsoft.com/office/powerpoint/2010/main" val="2509572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8FDD6B-3E90-4892-B9F0-325A68BF2444}" type="datetimeFigureOut">
              <a:rPr lang="en-US" smtClean="0"/>
              <a:t>11/9/2015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65C4714-7CF3-4E08-B117-80D17D0AA330}" type="slidenum">
              <a:rPr lang="en-US" smtClean="0"/>
              <a:t>‹#›</a:t>
            </a:fld>
            <a:endParaRPr lang="en-US"/>
          </a:p>
        </p:txBody>
      </p:sp>
    </p:spTree>
    <p:extLst>
      <p:ext uri="{BB962C8B-B14F-4D97-AF65-F5344CB8AC3E}">
        <p14:creationId xmlns:p14="http://schemas.microsoft.com/office/powerpoint/2010/main" val="2320958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FDD6B-3E90-4892-B9F0-325A68BF2444}" type="datetimeFigureOut">
              <a:rPr lang="en-US" smtClean="0"/>
              <a:t>11/9/2015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5C4714-7CF3-4E08-B117-80D17D0AA330}" type="slidenum">
              <a:rPr lang="en-US" smtClean="0"/>
              <a:t>‹#›</a:t>
            </a:fld>
            <a:endParaRPr lang="en-US"/>
          </a:p>
        </p:txBody>
      </p:sp>
    </p:spTree>
    <p:extLst>
      <p:ext uri="{BB962C8B-B14F-4D97-AF65-F5344CB8AC3E}">
        <p14:creationId xmlns:p14="http://schemas.microsoft.com/office/powerpoint/2010/main" val="41642370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8FDD6B-3E90-4892-B9F0-325A68BF2444}" type="datetimeFigureOut">
              <a:rPr lang="en-US" smtClean="0"/>
              <a:t>11/9/2015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5C4714-7CF3-4E08-B117-80D17D0AA330}" type="slidenum">
              <a:rPr lang="en-US" smtClean="0"/>
              <a:t>‹#›</a:t>
            </a:fld>
            <a:endParaRPr lang="en-US"/>
          </a:p>
        </p:txBody>
      </p:sp>
    </p:spTree>
    <p:extLst>
      <p:ext uri="{BB962C8B-B14F-4D97-AF65-F5344CB8AC3E}">
        <p14:creationId xmlns:p14="http://schemas.microsoft.com/office/powerpoint/2010/main" val="412631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8FDD6B-3E90-4892-B9F0-325A68BF2444}" type="datetimeFigureOut">
              <a:rPr lang="en-US" smtClean="0"/>
              <a:t>11/9/2015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5C4714-7CF3-4E08-B117-80D17D0AA330}" type="slidenum">
              <a:rPr lang="en-US" smtClean="0"/>
              <a:t>‹#›</a:t>
            </a:fld>
            <a:endParaRPr lang="en-US"/>
          </a:p>
        </p:txBody>
      </p:sp>
    </p:spTree>
    <p:extLst>
      <p:ext uri="{BB962C8B-B14F-4D97-AF65-F5344CB8AC3E}">
        <p14:creationId xmlns:p14="http://schemas.microsoft.com/office/powerpoint/2010/main" val="11918247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8FDD6B-3E90-4892-B9F0-325A68BF2444}" type="datetimeFigureOut">
              <a:rPr lang="en-US" smtClean="0"/>
              <a:t>11/9/2015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5C4714-7CF3-4E08-B117-80D17D0AA330}" type="slidenum">
              <a:rPr lang="en-US" smtClean="0"/>
              <a:t>‹#›</a:t>
            </a:fld>
            <a:endParaRPr lang="en-US"/>
          </a:p>
        </p:txBody>
      </p:sp>
    </p:spTree>
    <p:extLst>
      <p:ext uri="{BB962C8B-B14F-4D97-AF65-F5344CB8AC3E}">
        <p14:creationId xmlns:p14="http://schemas.microsoft.com/office/powerpoint/2010/main" val="12474423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file:///D:\New%20folder2\Liverpool%20Folders%20Health%20Promotion\SR_What_is_referencing.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b="1" dirty="0" smtClean="0"/>
              <a:t>Quoting references</a:t>
            </a:r>
            <a:endParaRPr lang="en-US" sz="5400" b="1" dirty="0"/>
          </a:p>
        </p:txBody>
      </p:sp>
    </p:spTree>
    <p:extLst>
      <p:ext uri="{BB962C8B-B14F-4D97-AF65-F5344CB8AC3E}">
        <p14:creationId xmlns:p14="http://schemas.microsoft.com/office/powerpoint/2010/main" val="1077891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685800" y="152400"/>
            <a:ext cx="7772400" cy="838200"/>
          </a:xfrm>
        </p:spPr>
        <p:txBody>
          <a:bodyPr/>
          <a:lstStyle/>
          <a:p>
            <a:pPr rtl="0" eaLnBrk="1" hangingPunct="1"/>
            <a:r>
              <a:rPr lang="en-US" u="sng" smtClean="0"/>
              <a:t>Harvard system</a:t>
            </a:r>
            <a:r>
              <a:rPr lang="en-US" smtClean="0"/>
              <a:t> </a:t>
            </a:r>
          </a:p>
        </p:txBody>
      </p:sp>
      <p:sp>
        <p:nvSpPr>
          <p:cNvPr id="51203" name="Rectangle 3"/>
          <p:cNvSpPr>
            <a:spLocks noGrp="1" noChangeArrowheads="1"/>
          </p:cNvSpPr>
          <p:nvPr>
            <p:ph type="body" idx="1"/>
          </p:nvPr>
        </p:nvSpPr>
        <p:spPr>
          <a:xfrm>
            <a:off x="685800" y="1066800"/>
            <a:ext cx="7772400" cy="4114800"/>
          </a:xfrm>
        </p:spPr>
        <p:txBody>
          <a:bodyPr>
            <a:normAutofit fontScale="92500" lnSpcReduction="10000"/>
          </a:bodyPr>
          <a:lstStyle/>
          <a:p>
            <a:pPr algn="l" rtl="0" eaLnBrk="1" hangingPunct="1"/>
            <a:r>
              <a:rPr lang="en-US" smtClean="0"/>
              <a:t>You will refer to the references more fully in the text, putting the surname of the author, year of publication and number(s) of page(s) referred to between brackets, e.g., (Shiva 1998:15-17). </a:t>
            </a:r>
          </a:p>
          <a:p>
            <a:pPr algn="l" rtl="0" eaLnBrk="1" hangingPunct="1"/>
            <a:endParaRPr lang="en-US" smtClean="0"/>
          </a:p>
          <a:p>
            <a:pPr algn="l" rtl="0" eaLnBrk="1" hangingPunct="1"/>
            <a:r>
              <a:rPr lang="en-US" smtClean="0"/>
              <a:t>If this system of citation is used, the references in the reference list (at the end of the report) should be listed in alphabetical order.</a:t>
            </a:r>
          </a:p>
        </p:txBody>
      </p:sp>
    </p:spTree>
    <p:extLst>
      <p:ext uri="{BB962C8B-B14F-4D97-AF65-F5344CB8AC3E}">
        <p14:creationId xmlns:p14="http://schemas.microsoft.com/office/powerpoint/2010/main" val="9075032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sz="3200" dirty="0" smtClean="0"/>
              <a:t>Quoting references</a:t>
            </a:r>
            <a:br>
              <a:rPr lang="en-US" sz="3200" dirty="0" smtClean="0"/>
            </a:br>
            <a:r>
              <a:rPr lang="en-US" sz="3200" dirty="0" smtClean="0"/>
              <a:t>(Referencing/Citation/Bibliography)</a:t>
            </a:r>
          </a:p>
        </p:txBody>
      </p:sp>
      <p:sp>
        <p:nvSpPr>
          <p:cNvPr id="43011" name="Rectangle 3"/>
          <p:cNvSpPr>
            <a:spLocks noGrp="1" noChangeArrowheads="1"/>
          </p:cNvSpPr>
          <p:nvPr>
            <p:ph type="body" idx="1"/>
          </p:nvPr>
        </p:nvSpPr>
        <p:spPr>
          <a:xfrm>
            <a:off x="685800" y="1771650"/>
            <a:ext cx="7772400" cy="4476750"/>
          </a:xfrm>
        </p:spPr>
        <p:txBody>
          <a:bodyPr>
            <a:normAutofit/>
          </a:bodyPr>
          <a:lstStyle/>
          <a:p>
            <a:pPr marL="457200" indent="-457200" algn="l" rtl="0" eaLnBrk="1" hangingPunct="1">
              <a:lnSpc>
                <a:spcPct val="80000"/>
              </a:lnSpc>
              <a:buFontTx/>
              <a:buNone/>
            </a:pPr>
            <a:r>
              <a:rPr lang="en-US" sz="2800" dirty="0" smtClean="0">
                <a:solidFill>
                  <a:schemeClr val="tx2"/>
                </a:solidFill>
              </a:rPr>
              <a:t>You need the following </a:t>
            </a:r>
            <a:r>
              <a:rPr lang="en-US" sz="4000" dirty="0" smtClean="0">
                <a:solidFill>
                  <a:schemeClr val="tx2"/>
                </a:solidFill>
              </a:rPr>
              <a:t>10</a:t>
            </a:r>
            <a:r>
              <a:rPr lang="en-US" sz="2800" dirty="0" smtClean="0">
                <a:solidFill>
                  <a:schemeClr val="tx2"/>
                </a:solidFill>
              </a:rPr>
              <a:t>:</a:t>
            </a:r>
          </a:p>
          <a:p>
            <a:pPr marL="457200" indent="-457200" algn="l" rtl="0" eaLnBrk="1" hangingPunct="1">
              <a:lnSpc>
                <a:spcPct val="80000"/>
              </a:lnSpc>
              <a:buFontTx/>
              <a:buAutoNum type="arabicPeriod"/>
            </a:pPr>
            <a:r>
              <a:rPr lang="en-US" sz="2400" dirty="0" smtClean="0"/>
              <a:t>Author’s(s) name</a:t>
            </a:r>
          </a:p>
          <a:p>
            <a:pPr marL="457200" indent="-457200" algn="l" rtl="0" eaLnBrk="1" hangingPunct="1">
              <a:lnSpc>
                <a:spcPct val="80000"/>
              </a:lnSpc>
              <a:buFontTx/>
              <a:buAutoNum type="arabicPeriod"/>
            </a:pPr>
            <a:r>
              <a:rPr lang="en-US" sz="2400" dirty="0" smtClean="0"/>
              <a:t>Title of article/chapter</a:t>
            </a:r>
          </a:p>
          <a:p>
            <a:pPr marL="457200" indent="-457200" algn="l" rtl="0" eaLnBrk="1" hangingPunct="1">
              <a:lnSpc>
                <a:spcPct val="80000"/>
              </a:lnSpc>
              <a:buFontTx/>
              <a:buAutoNum type="arabicPeriod"/>
            </a:pPr>
            <a:r>
              <a:rPr lang="en-US" sz="2400" dirty="0" smtClean="0"/>
              <a:t>Name of journal or book</a:t>
            </a:r>
          </a:p>
          <a:p>
            <a:pPr marL="457200" indent="-457200">
              <a:lnSpc>
                <a:spcPct val="80000"/>
              </a:lnSpc>
              <a:buFontTx/>
              <a:buAutoNum type="arabicPeriod"/>
            </a:pPr>
            <a:r>
              <a:rPr lang="en-US" sz="2400" dirty="0" smtClean="0"/>
              <a:t>Edition  (for book ,if applicable)</a:t>
            </a:r>
          </a:p>
          <a:p>
            <a:pPr marL="457200" indent="-457200">
              <a:lnSpc>
                <a:spcPct val="80000"/>
              </a:lnSpc>
              <a:buFontTx/>
              <a:buAutoNum type="arabicPeriod"/>
            </a:pPr>
            <a:r>
              <a:rPr lang="en-US" sz="2400" dirty="0" smtClean="0"/>
              <a:t>Publisher's </a:t>
            </a:r>
            <a:r>
              <a:rPr lang="en-US" sz="2400" dirty="0"/>
              <a:t>name(for book</a:t>
            </a:r>
            <a:r>
              <a:rPr lang="en-US" sz="2400" dirty="0" smtClean="0"/>
              <a:t>)</a:t>
            </a:r>
          </a:p>
          <a:p>
            <a:pPr marL="457200" indent="-457200" algn="l" rtl="0" eaLnBrk="1" hangingPunct="1">
              <a:lnSpc>
                <a:spcPct val="80000"/>
              </a:lnSpc>
              <a:buFontTx/>
              <a:buAutoNum type="arabicPeriod"/>
            </a:pPr>
            <a:r>
              <a:rPr lang="en-US" sz="2400" dirty="0" smtClean="0"/>
              <a:t>Place of publication  (for book)</a:t>
            </a:r>
          </a:p>
          <a:p>
            <a:pPr marL="457200" indent="-457200" algn="l" rtl="0" eaLnBrk="1" hangingPunct="1">
              <a:lnSpc>
                <a:spcPct val="80000"/>
              </a:lnSpc>
              <a:buFontTx/>
              <a:buAutoNum type="arabicPeriod"/>
            </a:pPr>
            <a:r>
              <a:rPr lang="en-US" sz="2400" dirty="0" smtClean="0"/>
              <a:t>Year of publication</a:t>
            </a:r>
          </a:p>
          <a:p>
            <a:pPr marL="457200" indent="-457200" algn="l" rtl="0" eaLnBrk="1" hangingPunct="1">
              <a:lnSpc>
                <a:spcPct val="80000"/>
              </a:lnSpc>
              <a:buFontTx/>
              <a:buAutoNum type="arabicPeriod"/>
            </a:pPr>
            <a:r>
              <a:rPr lang="en-US" sz="2400" dirty="0" smtClean="0"/>
              <a:t>Volume number (for journal)</a:t>
            </a:r>
          </a:p>
          <a:p>
            <a:pPr marL="457200" indent="-457200" algn="l" rtl="0" eaLnBrk="1" hangingPunct="1">
              <a:lnSpc>
                <a:spcPct val="80000"/>
              </a:lnSpc>
              <a:buFontTx/>
              <a:buAutoNum type="arabicPeriod"/>
            </a:pPr>
            <a:r>
              <a:rPr lang="en-US" sz="2400" dirty="0" smtClean="0"/>
              <a:t>Issue number (for journal)</a:t>
            </a:r>
          </a:p>
          <a:p>
            <a:pPr marL="457200" indent="-457200" algn="l" rtl="0" eaLnBrk="1" hangingPunct="1">
              <a:lnSpc>
                <a:spcPct val="80000"/>
              </a:lnSpc>
              <a:buFontTx/>
              <a:buAutoNum type="arabicPeriod"/>
            </a:pPr>
            <a:r>
              <a:rPr lang="en-US" sz="2400" dirty="0" smtClean="0"/>
              <a:t>Page numbers</a:t>
            </a:r>
          </a:p>
        </p:txBody>
      </p:sp>
    </p:spTree>
    <p:extLst>
      <p:ext uri="{BB962C8B-B14F-4D97-AF65-F5344CB8AC3E}">
        <p14:creationId xmlns:p14="http://schemas.microsoft.com/office/powerpoint/2010/main" val="14600845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smtClean="0"/>
              <a:t>Systems used:</a:t>
            </a:r>
          </a:p>
        </p:txBody>
      </p:sp>
      <p:sp>
        <p:nvSpPr>
          <p:cNvPr id="54275" name="Rectangle 3"/>
          <p:cNvSpPr>
            <a:spLocks noGrp="1" noChangeArrowheads="1"/>
          </p:cNvSpPr>
          <p:nvPr>
            <p:ph type="body" idx="1"/>
          </p:nvPr>
        </p:nvSpPr>
        <p:spPr/>
        <p:txBody>
          <a:bodyPr/>
          <a:lstStyle/>
          <a:p>
            <a:pPr algn="l" rtl="0" eaLnBrk="1" hangingPunct="1">
              <a:defRPr/>
            </a:pPr>
            <a:r>
              <a:rPr lang="en-US" b="1" dirty="0" smtClean="0"/>
              <a:t>Vancouver system</a:t>
            </a:r>
          </a:p>
          <a:p>
            <a:pPr algn="l" rtl="0" eaLnBrk="1" hangingPunct="1">
              <a:defRPr/>
            </a:pPr>
            <a:endParaRPr lang="en-US" b="1" dirty="0"/>
          </a:p>
          <a:p>
            <a:pPr algn="l" rtl="0" eaLnBrk="1" hangingPunct="1">
              <a:defRPr/>
            </a:pPr>
            <a:r>
              <a:rPr lang="en-US" b="1" dirty="0"/>
              <a:t>Harvard system</a:t>
            </a:r>
            <a:r>
              <a:rPr lang="en-US" dirty="0"/>
              <a:t> </a:t>
            </a:r>
          </a:p>
          <a:p>
            <a:pPr marL="0" indent="0" algn="l" rtl="0" eaLnBrk="1" hangingPunct="1">
              <a:buFontTx/>
              <a:buNone/>
              <a:defRPr/>
            </a:pPr>
            <a:endParaRPr lang="en-US" b="1" dirty="0" smtClean="0"/>
          </a:p>
          <a:p>
            <a:pPr algn="l" rtl="0" eaLnBrk="1" hangingPunct="1">
              <a:defRPr/>
            </a:pPr>
            <a:r>
              <a:rPr lang="en-MY" b="1" dirty="0" smtClean="0">
                <a:hlinkClick r:id="rId2" action="ppaction://hlinkfile"/>
              </a:rPr>
              <a:t>D:\New folder2\Liverpool Folders Health</a:t>
            </a:r>
            <a:endParaRPr lang="en-US" b="1" dirty="0" smtClean="0"/>
          </a:p>
        </p:txBody>
      </p:sp>
    </p:spTree>
    <p:extLst>
      <p:ext uri="{BB962C8B-B14F-4D97-AF65-F5344CB8AC3E}">
        <p14:creationId xmlns:p14="http://schemas.microsoft.com/office/powerpoint/2010/main" val="62908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rtl="0" eaLnBrk="1" hangingPunct="1"/>
            <a:r>
              <a:rPr lang="en-US" u="sng" smtClean="0"/>
              <a:t>Vancouver system </a:t>
            </a:r>
          </a:p>
        </p:txBody>
      </p:sp>
      <p:sp>
        <p:nvSpPr>
          <p:cNvPr id="50179" name="Rectangle 3"/>
          <p:cNvSpPr>
            <a:spLocks noGrp="1" noChangeArrowheads="1"/>
          </p:cNvSpPr>
          <p:nvPr>
            <p:ph type="body" idx="1"/>
          </p:nvPr>
        </p:nvSpPr>
        <p:spPr/>
        <p:txBody>
          <a:bodyPr/>
          <a:lstStyle/>
          <a:p>
            <a:pPr algn="l" rtl="0" eaLnBrk="1" hangingPunct="1"/>
            <a:r>
              <a:rPr lang="en-US" dirty="0" smtClean="0"/>
              <a:t>You will use consecutive numbers in the text to indicate your references. </a:t>
            </a:r>
          </a:p>
          <a:p>
            <a:pPr algn="l" rtl="0" eaLnBrk="1" hangingPunct="1"/>
            <a:endParaRPr lang="en-US" dirty="0" smtClean="0"/>
          </a:p>
          <a:p>
            <a:pPr algn="l" rtl="0" eaLnBrk="1" hangingPunct="1"/>
            <a:r>
              <a:rPr lang="en-US" dirty="0" smtClean="0"/>
              <a:t>At the end of your report you will then list your references in that order, using the format described below </a:t>
            </a:r>
          </a:p>
        </p:txBody>
      </p:sp>
    </p:spTree>
    <p:extLst>
      <p:ext uri="{BB962C8B-B14F-4D97-AF65-F5344CB8AC3E}">
        <p14:creationId xmlns:p14="http://schemas.microsoft.com/office/powerpoint/2010/main" val="19091574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normAutofit fontScale="90000"/>
          </a:bodyPr>
          <a:lstStyle/>
          <a:p>
            <a:pPr rtl="0" eaLnBrk="1" hangingPunct="1"/>
            <a:r>
              <a:rPr lang="en-US" sz="4000" smtClean="0"/>
              <a:t>Quoting references</a:t>
            </a:r>
            <a:br>
              <a:rPr lang="en-US" sz="4000" smtClean="0"/>
            </a:br>
            <a:r>
              <a:rPr lang="en-US" sz="4000" smtClean="0"/>
              <a:t> </a:t>
            </a:r>
            <a:r>
              <a:rPr lang="en-US" sz="3200" smtClean="0"/>
              <a:t>Referencing/Citation/Bibliography</a:t>
            </a:r>
            <a:endParaRPr lang="en-US" sz="4000" smtClean="0"/>
          </a:p>
        </p:txBody>
      </p:sp>
      <p:sp>
        <p:nvSpPr>
          <p:cNvPr id="44035" name="Rectangle 3"/>
          <p:cNvSpPr>
            <a:spLocks noGrp="1" noChangeArrowheads="1"/>
          </p:cNvSpPr>
          <p:nvPr>
            <p:ph type="body" idx="1"/>
          </p:nvPr>
        </p:nvSpPr>
        <p:spPr>
          <a:xfrm>
            <a:off x="685800" y="1752600"/>
            <a:ext cx="7772400" cy="4114800"/>
          </a:xfrm>
        </p:spPr>
        <p:txBody>
          <a:bodyPr/>
          <a:lstStyle/>
          <a:p>
            <a:pPr algn="l" rtl="0" eaLnBrk="1" hangingPunct="1">
              <a:lnSpc>
                <a:spcPct val="90000"/>
              </a:lnSpc>
              <a:buFontTx/>
              <a:buNone/>
            </a:pPr>
            <a:r>
              <a:rPr lang="en-US" sz="2800" b="1" dirty="0" smtClean="0">
                <a:solidFill>
                  <a:schemeClr val="tx2"/>
                </a:solidFill>
              </a:rPr>
              <a:t>For an article</a:t>
            </a:r>
            <a:endParaRPr lang="ar-SA" sz="2800" b="1" dirty="0" smtClean="0">
              <a:solidFill>
                <a:schemeClr val="tx2"/>
              </a:solidFill>
            </a:endParaRPr>
          </a:p>
          <a:p>
            <a:pPr algn="l" rtl="0" eaLnBrk="1" hangingPunct="1">
              <a:lnSpc>
                <a:spcPct val="90000"/>
              </a:lnSpc>
            </a:pPr>
            <a:r>
              <a:rPr lang="en-US" sz="2800" dirty="0" smtClean="0"/>
              <a:t>Author’s(s) (surname followed by initials). Title of the article</a:t>
            </a:r>
            <a:r>
              <a:rPr lang="en-US" sz="2800" i="1" dirty="0" smtClean="0"/>
              <a:t>. Name of the journal</a:t>
            </a:r>
            <a:r>
              <a:rPr lang="en-US" sz="2800" dirty="0" smtClean="0"/>
              <a:t>, year; volume (number): page numbers of article.</a:t>
            </a:r>
          </a:p>
          <a:p>
            <a:pPr algn="l" rtl="0" eaLnBrk="1" hangingPunct="1">
              <a:lnSpc>
                <a:spcPct val="90000"/>
              </a:lnSpc>
              <a:buFontTx/>
              <a:buNone/>
            </a:pPr>
            <a:r>
              <a:rPr lang="en-US" sz="2800" dirty="0" smtClean="0">
                <a:solidFill>
                  <a:schemeClr val="tx2"/>
                </a:solidFill>
              </a:rPr>
              <a:t>Example:</a:t>
            </a:r>
          </a:p>
          <a:p>
            <a:pPr algn="l" rtl="0" eaLnBrk="1" hangingPunct="1">
              <a:lnSpc>
                <a:spcPct val="90000"/>
              </a:lnSpc>
              <a:buFontTx/>
              <a:buNone/>
            </a:pPr>
            <a:r>
              <a:rPr lang="en-US" sz="2800" dirty="0" smtClean="0">
                <a:solidFill>
                  <a:schemeClr val="tx2"/>
                </a:solidFill>
              </a:rPr>
              <a:t>   </a:t>
            </a:r>
            <a:r>
              <a:rPr lang="en-US" sz="2800" dirty="0" smtClean="0"/>
              <a:t>Ali KA ,Ibrahim B &amp; </a:t>
            </a:r>
            <a:r>
              <a:rPr lang="en-US" sz="2800" dirty="0" err="1" smtClean="0"/>
              <a:t>Yousif</a:t>
            </a:r>
            <a:r>
              <a:rPr lang="en-US" sz="2800" dirty="0" smtClean="0"/>
              <a:t> S .Assessment of nutritional status in pregnancy .</a:t>
            </a:r>
            <a:r>
              <a:rPr lang="en-US" sz="2800" i="1" dirty="0" smtClean="0"/>
              <a:t>Sudan Medical Journal</a:t>
            </a:r>
            <a:r>
              <a:rPr lang="en-US" sz="2800" dirty="0" smtClean="0"/>
              <a:t>,1985; 3 :193-196</a:t>
            </a:r>
          </a:p>
        </p:txBody>
      </p:sp>
    </p:spTree>
    <p:extLst>
      <p:ext uri="{BB962C8B-B14F-4D97-AF65-F5344CB8AC3E}">
        <p14:creationId xmlns:p14="http://schemas.microsoft.com/office/powerpoint/2010/main" val="6654978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normAutofit fontScale="90000"/>
          </a:bodyPr>
          <a:lstStyle/>
          <a:p>
            <a:pPr eaLnBrk="1" hangingPunct="1"/>
            <a:r>
              <a:rPr lang="en-US" sz="4000" dirty="0" smtClean="0"/>
              <a:t>Quoting references</a:t>
            </a:r>
            <a:br>
              <a:rPr lang="en-US" sz="4000" dirty="0" smtClean="0"/>
            </a:br>
            <a:r>
              <a:rPr lang="en-US" sz="4000" dirty="0" smtClean="0"/>
              <a:t>(</a:t>
            </a:r>
            <a:r>
              <a:rPr lang="en-US" sz="3200" dirty="0" smtClean="0"/>
              <a:t>Referencing/Citation/Bibliography)</a:t>
            </a:r>
          </a:p>
        </p:txBody>
      </p:sp>
      <p:sp>
        <p:nvSpPr>
          <p:cNvPr id="45059" name="Rectangle 3"/>
          <p:cNvSpPr>
            <a:spLocks noGrp="1" noChangeArrowheads="1"/>
          </p:cNvSpPr>
          <p:nvPr>
            <p:ph type="body" idx="1"/>
          </p:nvPr>
        </p:nvSpPr>
        <p:spPr>
          <a:xfrm>
            <a:off x="609600" y="1752600"/>
            <a:ext cx="8153400" cy="4114800"/>
          </a:xfrm>
        </p:spPr>
        <p:txBody>
          <a:bodyPr/>
          <a:lstStyle/>
          <a:p>
            <a:pPr algn="l" rtl="0" eaLnBrk="1" hangingPunct="1">
              <a:lnSpc>
                <a:spcPct val="90000"/>
              </a:lnSpc>
              <a:buFontTx/>
              <a:buNone/>
            </a:pPr>
            <a:r>
              <a:rPr lang="en-US" b="1" dirty="0" smtClean="0">
                <a:solidFill>
                  <a:schemeClr val="tx2"/>
                </a:solidFill>
              </a:rPr>
              <a:t>For a book</a:t>
            </a:r>
          </a:p>
          <a:p>
            <a:pPr algn="l" rtl="0" eaLnBrk="1" hangingPunct="1">
              <a:lnSpc>
                <a:spcPct val="90000"/>
              </a:lnSpc>
            </a:pPr>
            <a:r>
              <a:rPr lang="en-US" dirty="0" smtClean="0"/>
              <a:t>Author’s(s) (surname followed by initials). Title of the book. Place: Publisher, year, Edition.</a:t>
            </a:r>
          </a:p>
          <a:p>
            <a:pPr algn="l" rtl="0" eaLnBrk="1" hangingPunct="1">
              <a:lnSpc>
                <a:spcPct val="90000"/>
              </a:lnSpc>
              <a:buFontTx/>
              <a:buNone/>
            </a:pPr>
            <a:r>
              <a:rPr lang="en-US" dirty="0" smtClean="0">
                <a:solidFill>
                  <a:schemeClr val="tx2"/>
                </a:solidFill>
              </a:rPr>
              <a:t>Example:</a:t>
            </a:r>
          </a:p>
          <a:p>
            <a:pPr algn="l" rtl="0" eaLnBrk="1" hangingPunct="1">
              <a:lnSpc>
                <a:spcPct val="90000"/>
              </a:lnSpc>
              <a:buFontTx/>
              <a:buNone/>
            </a:pPr>
            <a:r>
              <a:rPr lang="en-US" dirty="0" smtClean="0"/>
              <a:t>   Abramson JH. Survey methods in community medicine. Edinburgh: Churchill Livingstone, 1990, 4</a:t>
            </a:r>
            <a:r>
              <a:rPr lang="en-US" baseline="30000" dirty="0" smtClean="0"/>
              <a:t>th</a:t>
            </a:r>
            <a:r>
              <a:rPr lang="en-US" dirty="0" smtClean="0">
                <a:solidFill>
                  <a:schemeClr val="tx2"/>
                </a:solidFill>
              </a:rPr>
              <a:t> </a:t>
            </a:r>
            <a:r>
              <a:rPr lang="en-US" dirty="0" smtClean="0"/>
              <a:t>ed.</a:t>
            </a:r>
          </a:p>
          <a:p>
            <a:pPr algn="l" rtl="0" eaLnBrk="1" hangingPunct="1">
              <a:lnSpc>
                <a:spcPct val="90000"/>
              </a:lnSpc>
            </a:pPr>
            <a:endParaRPr lang="en-US" dirty="0" smtClean="0"/>
          </a:p>
        </p:txBody>
      </p:sp>
    </p:spTree>
    <p:extLst>
      <p:ext uri="{BB962C8B-B14F-4D97-AF65-F5344CB8AC3E}">
        <p14:creationId xmlns:p14="http://schemas.microsoft.com/office/powerpoint/2010/main" val="23937460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normAutofit fontScale="90000"/>
          </a:bodyPr>
          <a:lstStyle/>
          <a:p>
            <a:pPr eaLnBrk="1" hangingPunct="1"/>
            <a:r>
              <a:rPr lang="en-US" sz="4000" smtClean="0"/>
              <a:t>For a chapter in a book, the reference can include:</a:t>
            </a:r>
          </a:p>
        </p:txBody>
      </p:sp>
      <p:sp>
        <p:nvSpPr>
          <p:cNvPr id="46083" name="Rectangle 3"/>
          <p:cNvSpPr>
            <a:spLocks noGrp="1" noChangeArrowheads="1"/>
          </p:cNvSpPr>
          <p:nvPr>
            <p:ph type="body" idx="1"/>
          </p:nvPr>
        </p:nvSpPr>
        <p:spPr/>
        <p:txBody>
          <a:bodyPr/>
          <a:lstStyle/>
          <a:p>
            <a:pPr algn="l" rtl="0" eaLnBrk="1" hangingPunct="1">
              <a:lnSpc>
                <a:spcPct val="90000"/>
              </a:lnSpc>
              <a:buFontTx/>
              <a:buNone/>
            </a:pPr>
            <a:r>
              <a:rPr lang="en-US" sz="2400" smtClean="0"/>
              <a:t>    Author(s) of chapter (Surname(s) followed by initials). Chapter title. In: Editor(s) of book, (Surname(s) followed by initials). (eds). Title of book. Place: Publisher, year: page numbers of chapter.</a:t>
            </a:r>
            <a:endParaRPr lang="en-US" sz="2400" b="1" smtClean="0"/>
          </a:p>
          <a:p>
            <a:pPr algn="l" rtl="0" eaLnBrk="1" hangingPunct="1">
              <a:lnSpc>
                <a:spcPct val="90000"/>
              </a:lnSpc>
              <a:buFontTx/>
              <a:buNone/>
            </a:pPr>
            <a:r>
              <a:rPr lang="en-US" sz="2400" b="1" smtClean="0">
                <a:solidFill>
                  <a:schemeClr val="tx2"/>
                </a:solidFill>
              </a:rPr>
              <a:t>Example:</a:t>
            </a:r>
            <a:endParaRPr lang="en-US" sz="2400" smtClean="0">
              <a:solidFill>
                <a:schemeClr val="tx2"/>
              </a:solidFill>
            </a:endParaRPr>
          </a:p>
          <a:p>
            <a:pPr algn="l" rtl="0" eaLnBrk="1" hangingPunct="1">
              <a:lnSpc>
                <a:spcPct val="90000"/>
              </a:lnSpc>
            </a:pPr>
            <a:r>
              <a:rPr lang="en-US" sz="2400" smtClean="0"/>
              <a:t>Todd J and Barongo L. Epidemiological methods. In: Ng’weshemi J, Boerma T, Bennett J and Schapink D (eds). HIV prevention and AIDS care in Africa; A district level approach . Amsterdam: KIT Press, 1997: 51-68.</a:t>
            </a:r>
          </a:p>
        </p:txBody>
      </p:sp>
    </p:spTree>
    <p:extLst>
      <p:ext uri="{BB962C8B-B14F-4D97-AF65-F5344CB8AC3E}">
        <p14:creationId xmlns:p14="http://schemas.microsoft.com/office/powerpoint/2010/main" val="22926817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pPr rtl="0"/>
            <a:r>
              <a:rPr lang="en-US" dirty="0" smtClean="0">
                <a:solidFill>
                  <a:schemeClr val="accent1"/>
                </a:solidFill>
              </a:rPr>
              <a:t>Website reference - Journal</a:t>
            </a:r>
            <a:endParaRPr lang="en-MY" dirty="0" smtClean="0">
              <a:solidFill>
                <a:schemeClr val="accent1"/>
              </a:solidFill>
            </a:endParaRPr>
          </a:p>
        </p:txBody>
      </p:sp>
      <p:sp>
        <p:nvSpPr>
          <p:cNvPr id="47107" name="Content Placeholder 2"/>
          <p:cNvSpPr>
            <a:spLocks noGrp="1"/>
          </p:cNvSpPr>
          <p:nvPr>
            <p:ph idx="1"/>
          </p:nvPr>
        </p:nvSpPr>
        <p:spPr/>
        <p:txBody>
          <a:bodyPr/>
          <a:lstStyle/>
          <a:p>
            <a:pPr algn="l" rtl="0"/>
            <a:r>
              <a:rPr lang="en-MY" dirty="0" err="1" smtClean="0"/>
              <a:t>Zarli</a:t>
            </a:r>
            <a:r>
              <a:rPr lang="en-MY" dirty="0" smtClean="0"/>
              <a:t> A. &amp; </a:t>
            </a:r>
            <a:r>
              <a:rPr lang="en-MY" dirty="0" err="1" smtClean="0"/>
              <a:t>Richaud</a:t>
            </a:r>
            <a:r>
              <a:rPr lang="en-MY" dirty="0" smtClean="0"/>
              <a:t> O. (1999) 'Requirements and technology integration for IT-based business-oriented frameworks in building and construction', </a:t>
            </a:r>
            <a:r>
              <a:rPr lang="en-MY" i="1" dirty="0" smtClean="0"/>
              <a:t>Electronic Journal of Information Technology in Construction</a:t>
            </a:r>
            <a:r>
              <a:rPr lang="en-MY" dirty="0" smtClean="0"/>
              <a:t>, no. 4, </a:t>
            </a:r>
            <a:r>
              <a:rPr lang="en-MY" dirty="0" smtClean="0">
                <a:solidFill>
                  <a:schemeClr val="accent1"/>
                </a:solidFill>
              </a:rPr>
              <a:t>December [Online]. Available from: http://www.itcon.org/1999/4 (Accessed: 21 May 2004). </a:t>
            </a:r>
          </a:p>
        </p:txBody>
      </p:sp>
    </p:spTree>
    <p:extLst>
      <p:ext uri="{BB962C8B-B14F-4D97-AF65-F5344CB8AC3E}">
        <p14:creationId xmlns:p14="http://schemas.microsoft.com/office/powerpoint/2010/main" val="19205489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solidFill>
            <a:schemeClr val="bg1"/>
          </a:solidFill>
        </p:spPr>
        <p:txBody>
          <a:bodyPr>
            <a:normAutofit fontScale="90000"/>
          </a:bodyPr>
          <a:lstStyle/>
          <a:p>
            <a:pPr algn="ctr"/>
            <a:r>
              <a:rPr lang="en-US" dirty="0" smtClean="0"/>
              <a:t>Website reference</a:t>
            </a:r>
            <a:br>
              <a:rPr lang="en-US" dirty="0" smtClean="0"/>
            </a:br>
            <a:r>
              <a:rPr lang="en-US" dirty="0" smtClean="0"/>
              <a:t>Chapter in a Book</a:t>
            </a:r>
            <a:endParaRPr lang="en-MY" dirty="0" smtClean="0"/>
          </a:p>
        </p:txBody>
      </p:sp>
      <p:sp>
        <p:nvSpPr>
          <p:cNvPr id="48131" name="Content Placeholder 2"/>
          <p:cNvSpPr>
            <a:spLocks noGrp="1"/>
          </p:cNvSpPr>
          <p:nvPr>
            <p:ph idx="1"/>
          </p:nvPr>
        </p:nvSpPr>
        <p:spPr>
          <a:solidFill>
            <a:schemeClr val="bg1"/>
          </a:solidFill>
        </p:spPr>
        <p:txBody>
          <a:bodyPr/>
          <a:lstStyle/>
          <a:p>
            <a:pPr algn="l" rtl="0"/>
            <a:r>
              <a:rPr lang="en-MY" dirty="0" smtClean="0"/>
              <a:t>Pears R. &amp; Shields G. (1995) </a:t>
            </a:r>
            <a:r>
              <a:rPr lang="en-MY" i="1" dirty="0" smtClean="0"/>
              <a:t>Cite Them Right: Referencing Made Easy </a:t>
            </a:r>
            <a:r>
              <a:rPr lang="en-MY" dirty="0" smtClean="0">
                <a:solidFill>
                  <a:srgbClr val="FF0000"/>
                </a:solidFill>
              </a:rPr>
              <a:t>[Online] </a:t>
            </a:r>
            <a:r>
              <a:rPr lang="en-MY" dirty="0" smtClean="0"/>
              <a:t>Northumbria: Northumbria University. </a:t>
            </a:r>
            <a:r>
              <a:rPr lang="en-MY" dirty="0" smtClean="0">
                <a:solidFill>
                  <a:srgbClr val="FF0000"/>
                </a:solidFill>
              </a:rPr>
              <a:t>Available from: http://www.unn.ac.uk/central/isd/cite/index.htm (Accessed: 21 May 2004). </a:t>
            </a:r>
          </a:p>
        </p:txBody>
      </p:sp>
    </p:spTree>
    <p:extLst>
      <p:ext uri="{BB962C8B-B14F-4D97-AF65-F5344CB8AC3E}">
        <p14:creationId xmlns:p14="http://schemas.microsoft.com/office/powerpoint/2010/main" val="14607884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141</TotalTime>
  <Words>488</Words>
  <Application>Microsoft Office PowerPoint</Application>
  <PresentationFormat>On-screen Show (4:3)</PresentationFormat>
  <Paragraphs>45</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Quoting references</vt:lpstr>
      <vt:lpstr>Quoting references (Referencing/Citation/Bibliography)</vt:lpstr>
      <vt:lpstr>Systems used:</vt:lpstr>
      <vt:lpstr>Vancouver system </vt:lpstr>
      <vt:lpstr>Quoting references  Referencing/Citation/Bibliography</vt:lpstr>
      <vt:lpstr>Quoting references (Referencing/Citation/Bibliography)</vt:lpstr>
      <vt:lpstr>For a chapter in a book, the reference can include:</vt:lpstr>
      <vt:lpstr>Website reference - Journal</vt:lpstr>
      <vt:lpstr>Website reference Chapter in a Book</vt:lpstr>
      <vt:lpstr>Harvard system </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Quoting references</dc:title>
  <dc:creator>sana</dc:creator>
  <cp:lastModifiedBy>Mona Hassan</cp:lastModifiedBy>
  <cp:revision>10</cp:revision>
  <dcterms:created xsi:type="dcterms:W3CDTF">2013-09-11T08:13:11Z</dcterms:created>
  <dcterms:modified xsi:type="dcterms:W3CDTF">2015-11-09T06:54:19Z</dcterms:modified>
</cp:coreProperties>
</file>